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56" r:id="rId6"/>
    <p:sldId id="262" r:id="rId7"/>
    <p:sldId id="257" r:id="rId8"/>
    <p:sldId id="276" r:id="rId9"/>
    <p:sldId id="277" r:id="rId10"/>
    <p:sldId id="258" r:id="rId11"/>
    <p:sldId id="278" r:id="rId12"/>
    <p:sldId id="259" r:id="rId13"/>
    <p:sldId id="260" r:id="rId14"/>
    <p:sldId id="261" r:id="rId15"/>
    <p:sldId id="273" r:id="rId16"/>
    <p:sldId id="279" r:id="rId17"/>
    <p:sldId id="263" r:id="rId18"/>
    <p:sldId id="264" r:id="rId19"/>
    <p:sldId id="265" r:id="rId20"/>
    <p:sldId id="274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274" autoAdjust="0"/>
  </p:normalViewPr>
  <p:slideViewPr>
    <p:cSldViewPr snapToGrid="0" showGuides="1">
      <p:cViewPr varScale="1">
        <p:scale>
          <a:sx n="90" d="100"/>
          <a:sy n="90" d="100"/>
        </p:scale>
        <p:origin x="43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Cairo</c:v>
                </c:pt>
                <c:pt idx="1">
                  <c:v>Delta</c:v>
                </c:pt>
                <c:pt idx="2">
                  <c:v>Upper Egypt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772</c:v>
                </c:pt>
                <c:pt idx="1">
                  <c:v>1023</c:v>
                </c:pt>
                <c:pt idx="2">
                  <c:v>598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4B-46FA-82E5-2977368748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1197</c:v>
                </c:pt>
                <c:pt idx="1">
                  <c:v>1196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5-42E6-9300-468B2DB61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Lambada</c:v>
                </c:pt>
                <c:pt idx="1">
                  <c:v>Shamedan</c:v>
                </c:pt>
                <c:pt idx="2">
                  <c:v>Freska</c:v>
                </c:pt>
                <c:pt idx="3">
                  <c:v>Wafers</c:v>
                </c:pt>
                <c:pt idx="4">
                  <c:v>Ulker</c:v>
                </c:pt>
                <c:pt idx="5">
                  <c:v>Fairy</c:v>
                </c:pt>
                <c:pt idx="6">
                  <c:v>Luxe</c:v>
                </c:pt>
                <c:pt idx="7">
                  <c:v>Datto</c:v>
                </c:pt>
                <c:pt idx="8">
                  <c:v>Borio</c:v>
                </c:pt>
                <c:pt idx="9">
                  <c:v>Orio</c:v>
                </c:pt>
                <c:pt idx="10">
                  <c:v>Biskrem</c:v>
                </c:pt>
                <c:pt idx="11">
                  <c:v>McVities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37</c:v>
                </c:pt>
                <c:pt idx="1">
                  <c:v>9</c:v>
                </c:pt>
                <c:pt idx="2">
                  <c:v>5</c:v>
                </c:pt>
                <c:pt idx="3">
                  <c:v>1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6</c:v>
                </c:pt>
                <c:pt idx="9">
                  <c:v>13</c:v>
                </c:pt>
                <c:pt idx="10">
                  <c:v>9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0-40F3-86E3-2ACFDE332F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Lambada</c:v>
                </c:pt>
                <c:pt idx="1">
                  <c:v>Shamedan</c:v>
                </c:pt>
                <c:pt idx="2">
                  <c:v>Freska</c:v>
                </c:pt>
                <c:pt idx="3">
                  <c:v>Wafers</c:v>
                </c:pt>
                <c:pt idx="4">
                  <c:v>Ulker</c:v>
                </c:pt>
                <c:pt idx="5">
                  <c:v>Fairy</c:v>
                </c:pt>
                <c:pt idx="6">
                  <c:v>Luxe</c:v>
                </c:pt>
                <c:pt idx="7">
                  <c:v>Datto</c:v>
                </c:pt>
                <c:pt idx="8">
                  <c:v>Borio</c:v>
                </c:pt>
                <c:pt idx="9">
                  <c:v>Orio</c:v>
                </c:pt>
                <c:pt idx="10">
                  <c:v>Biskrem</c:v>
                </c:pt>
                <c:pt idx="11">
                  <c:v>McVities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39C0-40F3-86E3-2ACFDE332F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Lambada</c:v>
                </c:pt>
                <c:pt idx="1">
                  <c:v>Shamedan</c:v>
                </c:pt>
                <c:pt idx="2">
                  <c:v>Freska</c:v>
                </c:pt>
                <c:pt idx="3">
                  <c:v>Wafers</c:v>
                </c:pt>
                <c:pt idx="4">
                  <c:v>Ulker</c:v>
                </c:pt>
                <c:pt idx="5">
                  <c:v>Fairy</c:v>
                </c:pt>
                <c:pt idx="6">
                  <c:v>Luxe</c:v>
                </c:pt>
                <c:pt idx="7">
                  <c:v>Datto</c:v>
                </c:pt>
                <c:pt idx="8">
                  <c:v>Borio</c:v>
                </c:pt>
                <c:pt idx="9">
                  <c:v>Orio</c:v>
                </c:pt>
                <c:pt idx="10">
                  <c:v>Biskrem</c:v>
                </c:pt>
                <c:pt idx="11">
                  <c:v>McVities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39C0-40F3-86E3-2ACFDE332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0131840"/>
        <c:axId val="1930130112"/>
      </c:barChart>
      <c:catAx>
        <c:axId val="1930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130112"/>
        <c:crosses val="autoZero"/>
        <c:auto val="1"/>
        <c:lblAlgn val="ctr"/>
        <c:lblOffset val="100"/>
        <c:noMultiLvlLbl val="0"/>
      </c:catAx>
      <c:valAx>
        <c:axId val="193013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02.04.2022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02.04.2022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decompositionTreeVisual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?pbi_source=PowerPoin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c805f49-0175-4d72-ae35-d1a3d188a5e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4" y="1457430"/>
            <a:ext cx="5690680" cy="1517356"/>
          </a:xfrm>
        </p:spPr>
        <p:txBody>
          <a:bodyPr anchor="ctr">
            <a:normAutofit/>
          </a:bodyPr>
          <a:lstStyle/>
          <a:p>
            <a:r>
              <a:rPr lang="en-US" sz="5100" dirty="0"/>
              <a:t>Biscuits &amp; Wafers Market in Egypt</a:t>
            </a:r>
            <a:endParaRPr lang="ru-RU" sz="5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/>
          <a:p>
            <a:r>
              <a:rPr lang="en-US" dirty="0"/>
              <a:t>Consumers’ Behavior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34062" r="34062"/>
          <a:stretch/>
        </p:blipFill>
        <p:spPr>
          <a:xfrm>
            <a:off x="4614953" y="0"/>
            <a:ext cx="7585924" cy="5949573"/>
          </a:xfrm>
          <a:noFill/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clusteredColumnChart ,line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eChart ,clusteredColumnChart ,line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Brands Most Purchased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D6B00F-419E-4C44-8DBF-74435EE5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2112916"/>
            <a:ext cx="5157787" cy="421084"/>
          </a:xfrm>
        </p:spPr>
        <p:txBody>
          <a:bodyPr>
            <a:noAutofit/>
          </a:bodyPr>
          <a:lstStyle/>
          <a:p>
            <a:r>
              <a:rPr lang="en-US" dirty="0"/>
              <a:t>Which brands in the Egyptian biscuits &amp; Wafers market are most purchased by consumers?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0E582D7-6160-4D4F-B0DF-A4AD1FE176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2650296"/>
              </p:ext>
            </p:extLst>
          </p:nvPr>
        </p:nvGraphicFramePr>
        <p:xfrm>
          <a:off x="1456477" y="2635030"/>
          <a:ext cx="8282947" cy="385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4BA7B90-E3FA-4FA3-973E-63A884A7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14" y="3170580"/>
            <a:ext cx="4329369" cy="2315218"/>
          </a:xfrm>
          <a:prstGeom prst="rect">
            <a:avLst/>
          </a:prstGeom>
        </p:spPr>
      </p:pic>
      <p:pic>
        <p:nvPicPr>
          <p:cNvPr id="18" name="Picture 17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96D80F6D-CA6D-4B32-80A3-0E67D967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2644989" y="4809177"/>
            <a:ext cx="547303" cy="584792"/>
          </a:xfrm>
          <a:prstGeom prst="rect">
            <a:avLst/>
          </a:prstGeom>
        </p:spPr>
      </p:pic>
      <p:pic>
        <p:nvPicPr>
          <p:cNvPr id="19" name="Picture 18" descr="A picture containing text, sweet&#10;&#10;Description automatically generated">
            <a:extLst>
              <a:ext uri="{FF2B5EF4-FFF2-40B4-BE49-F238E27FC236}">
                <a16:creationId xmlns:a16="http://schemas.microsoft.com/office/drawing/2014/main" id="{D905A736-4D42-4270-B3D3-FF4FA5848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06899" flipH="1">
            <a:off x="3119739" y="4975742"/>
            <a:ext cx="619340" cy="506805"/>
          </a:xfrm>
          <a:prstGeom prst="rect">
            <a:avLst/>
          </a:prstGeom>
        </p:spPr>
      </p:pic>
      <p:pic>
        <p:nvPicPr>
          <p:cNvPr id="20" name="Picture 19" descr="Text, logo&#10;&#10;Description automatically generated">
            <a:extLst>
              <a:ext uri="{FF2B5EF4-FFF2-40B4-BE49-F238E27FC236}">
                <a16:creationId xmlns:a16="http://schemas.microsoft.com/office/drawing/2014/main" id="{8C296B0E-44E6-4132-85CE-86A7A5402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640783" y="5086438"/>
            <a:ext cx="903792" cy="577573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DDD8131C-B84B-4D08-92BA-AE3F4D163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886" y="4654318"/>
            <a:ext cx="1404928" cy="1149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62EEB8-94F7-4A51-A8B7-B1B808FB2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942" y="4431947"/>
            <a:ext cx="1953920" cy="159889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29A82659-6D21-4FE4-9D96-54B714302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9955" y="4785374"/>
            <a:ext cx="1260474" cy="1031445"/>
          </a:xfrm>
          <a:prstGeom prst="rect">
            <a:avLst/>
          </a:prstGeom>
        </p:spPr>
      </p:pic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F4DCF3A-2764-4A2A-A5DD-C08C3C4DE3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6276025" y="4993987"/>
            <a:ext cx="858570" cy="702567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E9D98AF3-AABA-42DD-9D2B-1DF411AA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9079734" y="5231471"/>
            <a:ext cx="351346" cy="287506"/>
          </a:xfrm>
          <a:prstGeom prst="rect">
            <a:avLst/>
          </a:prstGeom>
        </p:spPr>
      </p:pic>
      <p:pic>
        <p:nvPicPr>
          <p:cNvPr id="26" name="Picture 25" descr="Logo&#10;&#10;Description automatically generated with low confidence">
            <a:extLst>
              <a:ext uri="{FF2B5EF4-FFF2-40B4-BE49-F238E27FC236}">
                <a16:creationId xmlns:a16="http://schemas.microsoft.com/office/drawing/2014/main" id="{D43290C5-8B7F-4A70-846D-42CB7A0AA4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6677552" y="4140714"/>
            <a:ext cx="1330112" cy="2176859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extLst>
              <a:ext uri="{FF2B5EF4-FFF2-40B4-BE49-F238E27FC236}">
                <a16:creationId xmlns:a16="http://schemas.microsoft.com/office/drawing/2014/main" id="{EB91FBF2-F960-45E7-933C-627C676B9B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411767" y="4514736"/>
            <a:ext cx="1132466" cy="926696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872F9CF8-9D6F-45E6-9424-9B4DA8EC77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267603" y="4544205"/>
            <a:ext cx="688370" cy="11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onutChart ,textbox ,hundredPercentStacked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ecompositionTreeVisual ,pie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 ,textbox ,colum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hundredPercentStackedColum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Recommendations for Biscuit Market Players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1140" y="1882238"/>
            <a:ext cx="3094319" cy="339967"/>
          </a:xfrm>
        </p:spPr>
        <p:txBody>
          <a:bodyPr/>
          <a:lstStyle/>
          <a:p>
            <a:pPr algn="l"/>
            <a:r>
              <a:rPr lang="en-US" dirty="0"/>
              <a:t>Regarding types of stores: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 rot="10800000" flipV="1">
            <a:off x="191140" y="2328530"/>
            <a:ext cx="7730116" cy="999461"/>
          </a:xfrm>
        </p:spPr>
        <p:txBody>
          <a:bodyPr>
            <a:normAutofit/>
          </a:bodyPr>
          <a:lstStyle/>
          <a:p>
            <a:r>
              <a:rPr lang="en-US" dirty="0"/>
              <a:t>Focus more on being available in grocery stores</a:t>
            </a:r>
            <a:endParaRPr lang="ru-RU" dirty="0"/>
          </a:p>
          <a:p>
            <a:r>
              <a:rPr lang="en-US" dirty="0"/>
              <a:t>Make more offers in hypermarkets to encourage people to buy from there.</a:t>
            </a:r>
          </a:p>
          <a:p>
            <a:r>
              <a:rPr lang="en-US" dirty="0"/>
              <a:t>Make your products available in kiosk in Cairo. </a:t>
            </a:r>
          </a:p>
          <a:p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1140" y="3743326"/>
            <a:ext cx="6688125" cy="999462"/>
          </a:xfrm>
        </p:spPr>
        <p:txBody>
          <a:bodyPr>
            <a:normAutofit/>
          </a:bodyPr>
          <a:lstStyle/>
          <a:p>
            <a:r>
              <a:rPr lang="en-US" dirty="0"/>
              <a:t>Make offers on single packs to encourage people on buying more.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713BA4-CAC8-4A26-B443-A96D37D2A687}"/>
              </a:ext>
            </a:extLst>
          </p:cNvPr>
          <p:cNvSpPr txBox="1">
            <a:spLocks/>
          </p:cNvSpPr>
          <p:nvPr/>
        </p:nvSpPr>
        <p:spPr>
          <a:xfrm>
            <a:off x="191140" y="3259016"/>
            <a:ext cx="3094319" cy="339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Regarding Bulks or Packs: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3E94846B-C589-4292-8B84-0C044A1FBFBF}"/>
              </a:ext>
            </a:extLst>
          </p:cNvPr>
          <p:cNvSpPr txBox="1">
            <a:spLocks/>
          </p:cNvSpPr>
          <p:nvPr/>
        </p:nvSpPr>
        <p:spPr>
          <a:xfrm>
            <a:off x="191139" y="4887131"/>
            <a:ext cx="6688125" cy="99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Invest on more research to explain what influences the purchase decision.</a:t>
            </a:r>
          </a:p>
          <a:p>
            <a:r>
              <a:rPr lang="en-US" dirty="0"/>
              <a:t>Regional marketing campaigns maybe needed to encourage consumption in certain areas.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23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Afnan Alaa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01140506780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afnanalaa88@gmail.com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-5054" t="2974" r="5054" b="11550"/>
          <a:stretch/>
        </p:blipFill>
        <p:spPr>
          <a:xfrm>
            <a:off x="5245189" y="1"/>
            <a:ext cx="6943003" cy="5934621"/>
          </a:xfr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2494D5-02DB-468A-AABC-6C0FDE580E99}"/>
              </a:ext>
            </a:extLst>
          </p:cNvPr>
          <p:cNvSpPr txBox="1">
            <a:spLocks/>
          </p:cNvSpPr>
          <p:nvPr/>
        </p:nvSpPr>
        <p:spPr>
          <a:xfrm>
            <a:off x="3352099" y="4506626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3914" b="47585"/>
          <a:stretch/>
        </p:blipFill>
        <p:spPr>
          <a:xfrm>
            <a:off x="920349" y="2373274"/>
            <a:ext cx="11271651" cy="2549580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/>
          <a:p>
            <a:r>
              <a:rPr lang="en-US" sz="1900"/>
              <a:t>Consumers’ Behavior in consuming &amp; purchasing biscuits &amp; wafers in Egypt</a:t>
            </a:r>
            <a:endParaRPr lang="ru-RU" sz="19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/>
          <a:p>
            <a:r>
              <a:rPr lang="en-US" sz="1300"/>
              <a:t>Data is collected giving some information on places of purchase, sizes and number of packs bought at a time along with the main brands consumed regularly.</a:t>
            </a:r>
            <a:endParaRPr lang="ru-RU" sz="13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Collected: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207416"/>
            <a:ext cx="5157787" cy="421084"/>
          </a:xfrm>
        </p:spPr>
        <p:txBody>
          <a:bodyPr anchor="b"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were collected from 2393 consumers.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consumers were categorized according to their gender and their region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F1D0517-B5E3-400B-A8E2-373FCF9ED2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1042575"/>
              </p:ext>
            </p:extLst>
          </p:nvPr>
        </p:nvGraphicFramePr>
        <p:xfrm>
          <a:off x="-649811" y="2680529"/>
          <a:ext cx="5157788" cy="338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/>
        </p:blipFill>
        <p:spPr>
          <a:xfrm>
            <a:off x="6833937" y="2023603"/>
            <a:ext cx="5183188" cy="2591594"/>
          </a:xfrm>
          <a:noFill/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8C0C4EB-53EB-4E12-BD20-CE0CFC110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267676"/>
              </p:ext>
            </p:extLst>
          </p:nvPr>
        </p:nvGraphicFramePr>
        <p:xfrm>
          <a:off x="2475977" y="2702336"/>
          <a:ext cx="4064000" cy="334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000229-F0BF-4966-BF04-EF16B762CA69}"/>
              </a:ext>
            </a:extLst>
          </p:cNvPr>
          <p:cNvSpPr txBox="1">
            <a:spLocks/>
          </p:cNvSpPr>
          <p:nvPr/>
        </p:nvSpPr>
        <p:spPr>
          <a:xfrm>
            <a:off x="5921292" y="5499468"/>
            <a:ext cx="5157787" cy="421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males and females were almost equal.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Respondents were from Delta Region, while least were from Upper Egypt.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1626" t="2416" r="1600" b="-2085"/>
          <a:stretch/>
        </p:blipFill>
        <p:spPr>
          <a:xfrm>
            <a:off x="5486400" y="1540666"/>
            <a:ext cx="6918158" cy="345243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503295" cy="782638"/>
          </a:xfrm>
        </p:spPr>
        <p:txBody>
          <a:bodyPr anchor="ctr">
            <a:normAutofit/>
          </a:bodyPr>
          <a:lstStyle/>
          <a:p>
            <a:r>
              <a:rPr lang="en-US" dirty="0"/>
              <a:t>Types of Stores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9963" y="4771988"/>
            <a:ext cx="4548187" cy="1708223"/>
          </a:xfrm>
        </p:spPr>
        <p:txBody>
          <a:bodyPr>
            <a:normAutofit fontScale="85000" lnSpcReduction="10000"/>
          </a:bodyPr>
          <a:lstStyle/>
          <a:p>
            <a:r>
              <a:rPr lang="en-US" sz="1600" dirty="0"/>
              <a:t>The most chosen was grocery stores (85% of total respondents chose it), however, this result changed when looking into regional data, as in Cairo kiosk was the most answered by 95% of surveyed Cairo consumers. There were almost no differences when classifying data by gender (no relationship between types of stores and gender).</a:t>
            </a:r>
          </a:p>
          <a:p>
            <a:r>
              <a:rPr lang="en-US" sz="1600" dirty="0"/>
              <a:t>The least chosen were hypermarkets and mini markets</a:t>
            </a:r>
            <a:r>
              <a:rPr lang="en-US" sz="1100" dirty="0"/>
              <a:t>.</a:t>
            </a:r>
          </a:p>
          <a:p>
            <a:pPr marL="0" indent="0">
              <a:buNone/>
            </a:pPr>
            <a:endParaRPr lang="ru-RU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rmAutofit/>
          </a:bodyPr>
          <a:lstStyle/>
          <a:p>
            <a:r>
              <a:rPr lang="en-US" dirty="0"/>
              <a:t>Where consumers usually purchase biscuits and wafers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FD8C733-B6AC-2665-19EA-E0B1E33DAF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Options included hypermarkets, supermarkets, grocery stores, kiosks and mini markets.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Those options weren’t mutually exclusive, each respondent could choose more than one.</a:t>
            </a:r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eChart ,hundredPercentStackedColumnChart ,clustered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onutChart ,donutChart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Purchase Bulks/Packs</a:t>
            </a:r>
            <a:endParaRPr lang="ru-RU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" r="1392" b="-2561"/>
          <a:stretch/>
        </p:blipFill>
        <p:spPr>
          <a:xfrm>
            <a:off x="1639847" y="2525070"/>
            <a:ext cx="3340387" cy="3474311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/>
          <a:p>
            <a:r>
              <a:rPr lang="en-US" dirty="0"/>
              <a:t>Only 6% of total consumers surveyed said they would buy bulks. Bulks were least purchased all over regions and gender, although the percentage differed slightly.</a:t>
            </a:r>
          </a:p>
          <a:p>
            <a:r>
              <a:rPr lang="en-US" dirty="0"/>
              <a:t>Packs were chosen by 94% of the total respondents. </a:t>
            </a:r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D6B00F-419E-4C44-8DBF-74435EE58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 consumers prefer to buy biscuits &amp; wafers in bulks or single packs?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eChart ,clusteredColumnChart ,hundredPercentStackedColum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bulks Vs How many single packs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amount often purchased by consumers of biscuits &amp; wafers</a:t>
            </a:r>
          </a:p>
          <a:p>
            <a:r>
              <a:rPr lang="en-US" dirty="0"/>
              <a:t>If bulks, how many (choosing from 1, 2 or 3) boxes</a:t>
            </a:r>
          </a:p>
          <a:p>
            <a:r>
              <a:rPr lang="en-US" dirty="0"/>
              <a:t>If single packs, how many (choices from 1 to 6 &amp; 11) packs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68" y="3063875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Bulk Boxes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704" y="3429000"/>
            <a:ext cx="3455306" cy="2333625"/>
          </a:xfrm>
        </p:spPr>
        <p:txBody>
          <a:bodyPr>
            <a:normAutofit/>
          </a:bodyPr>
          <a:lstStyle/>
          <a:p>
            <a:r>
              <a:rPr lang="en-US" dirty="0"/>
              <a:t>As 6% chose bulks, they answered this question (almost 150 respondents)</a:t>
            </a:r>
          </a:p>
          <a:p>
            <a:r>
              <a:rPr lang="en-US" dirty="0"/>
              <a:t>60% of total consumers surveyed said they purchase 1 box, 35% answered 2 and the remaining 5% answered 3 boxes.</a:t>
            </a:r>
          </a:p>
          <a:p>
            <a:r>
              <a:rPr lang="en-US" dirty="0"/>
              <a:t>The responses didn’t differ by region or gender, 1 box being the most chosen and 3 boxes the least (with moderate variation in percentages).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352051" y="3157059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Packs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1064" y="3646706"/>
            <a:ext cx="4365625" cy="2333625"/>
          </a:xfrm>
        </p:spPr>
        <p:txBody>
          <a:bodyPr>
            <a:normAutofit/>
          </a:bodyPr>
          <a:lstStyle/>
          <a:p>
            <a:r>
              <a:rPr lang="en-US" dirty="0"/>
              <a:t>The other 94% answered this question (about 2243 of the consumers)</a:t>
            </a:r>
          </a:p>
          <a:p>
            <a:r>
              <a:rPr lang="en-US" dirty="0"/>
              <a:t>2 packs were chosen the most, across all regions and genders.</a:t>
            </a:r>
          </a:p>
          <a:p>
            <a:r>
              <a:rPr lang="en-US" dirty="0"/>
              <a:t>In total, 6 and 11 were the least chosen by 1% of the respondents.</a:t>
            </a:r>
          </a:p>
          <a:p>
            <a:r>
              <a:rPr lang="en-US" dirty="0"/>
              <a:t>6 and 11 packs were the least chosen in total and across all regions and genders (ranges between 0 &amp; 1%)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4" name="Picture 1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BFE2A25-D7E3-47E8-9C10-CB7AE989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15" y="3429000"/>
            <a:ext cx="4837677" cy="4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174</TotalTime>
  <Words>741</Words>
  <Application>Microsoft Office PowerPoint</Application>
  <PresentationFormat>Widescreen</PresentationFormat>
  <Paragraphs>148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Segoe UI</vt:lpstr>
      <vt:lpstr>Times New Roman</vt:lpstr>
      <vt:lpstr>Office Theme</vt:lpstr>
      <vt:lpstr>Biscuits &amp; Wafers Market in Egypt</vt:lpstr>
      <vt:lpstr>Consumers’ Behavior in consuming &amp; purchasing biscuits &amp; wafers in Egypt</vt:lpstr>
      <vt:lpstr>Data Collected:</vt:lpstr>
      <vt:lpstr>Types of Stores</vt:lpstr>
      <vt:lpstr>Page 9</vt:lpstr>
      <vt:lpstr>Page 10</vt:lpstr>
      <vt:lpstr>Purchase Bulks/Packs</vt:lpstr>
      <vt:lpstr>Page 8</vt:lpstr>
      <vt:lpstr>How many bulks Vs How many single packs</vt:lpstr>
      <vt:lpstr>Page 7</vt:lpstr>
      <vt:lpstr>Page 6</vt:lpstr>
      <vt:lpstr>Brands Most Purchased</vt:lpstr>
      <vt:lpstr>Page 4</vt:lpstr>
      <vt:lpstr>Page 1</vt:lpstr>
      <vt:lpstr>Page 2</vt:lpstr>
      <vt:lpstr>Page 5</vt:lpstr>
      <vt:lpstr>Business Recommendations for Biscuit Market Players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Biscuits &amp; Wafers Market in Egypt</dc:title>
  <dc:creator>Afnan Alaa | CARMA</dc:creator>
  <cp:lastModifiedBy>Afnan Alaa | CARMA</cp:lastModifiedBy>
  <cp:revision>2</cp:revision>
  <dcterms:created xsi:type="dcterms:W3CDTF">2022-04-02T02:42:11Z</dcterms:created>
  <dcterms:modified xsi:type="dcterms:W3CDTF">2022-04-02T05:36:39Z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